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0" r:id="rId2"/>
    <p:sldId id="261" r:id="rId3"/>
    <p:sldId id="258" r:id="rId4"/>
    <p:sldId id="262" r:id="rId5"/>
    <p:sldId id="263" r:id="rId6"/>
    <p:sldId id="264" r:id="rId7"/>
    <p:sldId id="265" r:id="rId8"/>
    <p:sldId id="259" r:id="rId9"/>
    <p:sldId id="25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45B"/>
    <a:srgbClr val="EC745B"/>
    <a:srgbClr val="EEE6CC"/>
    <a:srgbClr val="496F74"/>
    <a:srgbClr val="E84D34"/>
    <a:srgbClr val="EAE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 autoAdjust="0"/>
    <p:restoredTop sz="94660"/>
  </p:normalViewPr>
  <p:slideViewPr>
    <p:cSldViewPr snapToGrid="0">
      <p:cViewPr>
        <p:scale>
          <a:sx n="87" d="100"/>
          <a:sy n="87" d="100"/>
        </p:scale>
        <p:origin x="192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1472A-C180-A642-B0A5-9F4CF0CDA0B0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F0E56-9EDF-234B-A384-0F6288CF4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36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 smtClean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 smtClean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2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259080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5577455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56411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5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3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3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EC745B"/>
                </a:solidFill>
              </a:rPr>
              <a:t>30224</a:t>
            </a:r>
            <a:r>
              <a:rPr lang="ko-KR" altLang="en-US" dirty="0" smtClean="0">
                <a:solidFill>
                  <a:srgbClr val="EC745B"/>
                </a:solidFill>
              </a:rPr>
              <a:t> 정승욱 </a:t>
            </a:r>
            <a:r>
              <a:rPr lang="en-US" altLang="ko-KR" dirty="0" smtClean="0">
                <a:solidFill>
                  <a:srgbClr val="EC745B"/>
                </a:solidFill>
              </a:rPr>
              <a:t>20621</a:t>
            </a:r>
            <a:r>
              <a:rPr lang="ko-KR" altLang="en-US" dirty="0" smtClean="0">
                <a:solidFill>
                  <a:srgbClr val="EC745B"/>
                </a:solidFill>
              </a:rPr>
              <a:t> 윤영채</a:t>
            </a:r>
            <a:endParaRPr lang="ko-KR" altLang="en-US" dirty="0">
              <a:solidFill>
                <a:srgbClr val="EC745B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162550" y="2957681"/>
            <a:ext cx="4883493" cy="1809743"/>
          </a:xfrm>
        </p:spPr>
        <p:txBody>
          <a:bodyPr/>
          <a:lstStyle/>
          <a:p>
            <a:r>
              <a:rPr lang="ko-KR" altLang="en-US" sz="4800" dirty="0" smtClean="0">
                <a:solidFill>
                  <a:srgbClr val="496F74"/>
                </a:solidFill>
              </a:rPr>
              <a:t>개미 집단 최적화 알고리즘</a:t>
            </a:r>
            <a:endParaRPr lang="ko-KR" altLang="en-US" sz="4800" dirty="0">
              <a:solidFill>
                <a:srgbClr val="496F74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36859" y="2641353"/>
            <a:ext cx="2815626" cy="3236467"/>
            <a:chOff x="2767055" y="1303249"/>
            <a:chExt cx="3568700" cy="41021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55" y="1303249"/>
              <a:ext cx="3568700" cy="41021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4" t="3164" r="3164" b="3164"/>
            <a:stretch/>
          </p:blipFill>
          <p:spPr>
            <a:xfrm rot="900000">
              <a:off x="4120553" y="2931172"/>
              <a:ext cx="1367718" cy="1372402"/>
            </a:xfrm>
            <a:prstGeom prst="rect">
              <a:avLst/>
            </a:prstGeom>
            <a:ln w="15875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64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2493091" y="302971"/>
            <a:ext cx="5946573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30821" y="2080989"/>
            <a:ext cx="3435556" cy="2866586"/>
            <a:chOff x="1574707" y="2247410"/>
            <a:chExt cx="3435556" cy="2866586"/>
          </a:xfrm>
        </p:grpSpPr>
        <p:sp>
          <p:nvSpPr>
            <p:cNvPr id="11" name="텍스트 개체 틀 2"/>
            <p:cNvSpPr txBox="1">
              <a:spLocks/>
            </p:cNvSpPr>
            <p:nvPr/>
          </p:nvSpPr>
          <p:spPr>
            <a:xfrm>
              <a:off x="2069931" y="4372580"/>
              <a:ext cx="2223329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떼 지능 인공지능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74707" y="4775442"/>
              <a:ext cx="3435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anum Gothic" charset="-127"/>
                  <a:ea typeface="Nanum Gothic" charset="-127"/>
                  <a:cs typeface="Nanum Gothic" charset="-127"/>
                </a:rPr>
                <a:t>집단적 행동과 자기조직시스템에 기반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2415" r="10010"/>
            <a:stretch/>
          </p:blipFill>
          <p:spPr>
            <a:xfrm>
              <a:off x="1910356" y="2247410"/>
              <a:ext cx="2542481" cy="1739214"/>
            </a:xfrm>
            <a:prstGeom prst="rect">
              <a:avLst/>
            </a:prstGeom>
            <a:ln>
              <a:solidFill>
                <a:srgbClr val="ED745B"/>
              </a:solidFill>
            </a:ln>
          </p:spPr>
        </p:pic>
      </p:grpSp>
      <p:grpSp>
        <p:nvGrpSpPr>
          <p:cNvPr id="6" name="그룹 5"/>
          <p:cNvGrpSpPr/>
          <p:nvPr/>
        </p:nvGrpSpPr>
        <p:grpSpPr>
          <a:xfrm>
            <a:off x="7154564" y="1936849"/>
            <a:ext cx="3348184" cy="3010726"/>
            <a:chOff x="6932142" y="1936849"/>
            <a:chExt cx="3348184" cy="30107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2142" y="1936849"/>
              <a:ext cx="3348184" cy="1883354"/>
            </a:xfrm>
            <a:prstGeom prst="rect">
              <a:avLst/>
            </a:prstGeom>
            <a:ln>
              <a:solidFill>
                <a:srgbClr val="ED745B"/>
              </a:solidFill>
            </a:ln>
          </p:spPr>
        </p:pic>
        <p:sp>
          <p:nvSpPr>
            <p:cNvPr id="20" name="텍스트 개체 틀 2"/>
            <p:cNvSpPr txBox="1">
              <a:spLocks/>
            </p:cNvSpPr>
            <p:nvPr/>
          </p:nvSpPr>
          <p:spPr>
            <a:xfrm>
              <a:off x="7337112" y="4196616"/>
              <a:ext cx="2529470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메타휴리스틱 최적화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14"/>
            <p:cNvSpPr txBox="1"/>
            <p:nvPr/>
          </p:nvSpPr>
          <p:spPr>
            <a:xfrm>
              <a:off x="7143755" y="4609021"/>
              <a:ext cx="2916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mtClean="0">
                  <a:latin typeface="Nanum Gothic" charset="-127"/>
                  <a:ea typeface="Nanum Gothic" charset="-127"/>
                  <a:cs typeface="Nanum Gothic" charset="-127"/>
                </a:rPr>
                <a:t>다양한 솔루션 찾기에 적용 가능</a:t>
              </a:r>
              <a:endParaRPr lang="ko-KR" altLang="en-US" sz="16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07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720696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sp>
        <p:nvSpPr>
          <p:cNvPr id="35" name="텍스트 개체 틀 2"/>
          <p:cNvSpPr txBox="1">
            <a:spLocks/>
          </p:cNvSpPr>
          <p:nvPr/>
        </p:nvSpPr>
        <p:spPr>
          <a:xfrm>
            <a:off x="2493092" y="1172928"/>
            <a:ext cx="8378279" cy="3756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rgbClr val="EC745B"/>
                </a:solidFill>
              </a:rPr>
              <a:t>우리집에서 먹이까지 갈수 있는 최단거리 구하기 </a:t>
            </a:r>
            <a:r>
              <a:rPr lang="en-US" altLang="ko-KR" sz="2000" b="1" dirty="0" smtClean="0">
                <a:solidFill>
                  <a:srgbClr val="EC745B"/>
                </a:solidFill>
              </a:rPr>
              <a:t>(</a:t>
            </a:r>
            <a:r>
              <a:rPr lang="ko-KR" altLang="en-US" sz="2000" b="1" smtClean="0">
                <a:solidFill>
                  <a:srgbClr val="EC745B"/>
                </a:solidFill>
              </a:rPr>
              <a:t>그래프 이론</a:t>
            </a:r>
            <a:r>
              <a:rPr lang="en-US" altLang="ko-KR" sz="2000" b="1" smtClean="0">
                <a:solidFill>
                  <a:srgbClr val="EC745B"/>
                </a:solidFill>
              </a:rPr>
              <a:t>)</a:t>
            </a:r>
            <a:r>
              <a:rPr lang="ko-KR" altLang="en-US" sz="2000" b="1" smtClean="0">
                <a:solidFill>
                  <a:srgbClr val="EC745B"/>
                </a:solidFill>
              </a:rPr>
              <a:t> </a:t>
            </a:r>
            <a:endParaRPr lang="ko-KR" altLang="en-US" sz="2000" b="1" dirty="0">
              <a:solidFill>
                <a:srgbClr val="EC745B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092" y="2823176"/>
            <a:ext cx="3530600" cy="1854200"/>
          </a:xfrm>
          <a:prstGeom prst="rect">
            <a:avLst/>
          </a:prstGeom>
        </p:spPr>
      </p:pic>
      <p:sp>
        <p:nvSpPr>
          <p:cNvPr id="36" name="텍스트 개체 틀 2"/>
          <p:cNvSpPr txBox="1">
            <a:spLocks/>
          </p:cNvSpPr>
          <p:nvPr/>
        </p:nvSpPr>
        <p:spPr>
          <a:xfrm>
            <a:off x="3011508" y="2266149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의사코드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텍스트 개체 틀 2"/>
          <p:cNvSpPr txBox="1">
            <a:spLocks/>
          </p:cNvSpPr>
          <p:nvPr/>
        </p:nvSpPr>
        <p:spPr>
          <a:xfrm>
            <a:off x="6335476" y="3095024"/>
            <a:ext cx="3985965" cy="1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while 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먹이가 있을동안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개미들의 갈수있는 길 선택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페로몬 양 업데이트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완료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텍스트 개체 틀 2"/>
          <p:cNvSpPr txBox="1">
            <a:spLocks/>
          </p:cNvSpPr>
          <p:nvPr/>
        </p:nvSpPr>
        <p:spPr>
          <a:xfrm>
            <a:off x="7216793" y="2266149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동작 방식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7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720696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sp>
        <p:nvSpPr>
          <p:cNvPr id="35" name="텍스트 개체 틀 2"/>
          <p:cNvSpPr txBox="1">
            <a:spLocks/>
          </p:cNvSpPr>
          <p:nvPr/>
        </p:nvSpPr>
        <p:spPr>
          <a:xfrm>
            <a:off x="2493092" y="1172928"/>
            <a:ext cx="8378279" cy="860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rgbClr val="EC745B"/>
                </a:solidFill>
              </a:rPr>
              <a:t>개미들의 갈수 있는 길 선택</a:t>
            </a:r>
            <a:endParaRPr lang="en-US" altLang="ko-KR" sz="2000" b="1" dirty="0" smtClean="0">
              <a:solidFill>
                <a:srgbClr val="EC745B"/>
              </a:solidFill>
            </a:endParaRPr>
          </a:p>
          <a:p>
            <a:pPr marL="0" indent="0">
              <a:buNone/>
            </a:pP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개미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 k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가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에서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y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로 가는 확률</a:t>
            </a:r>
            <a:endParaRPr lang="ko-KR" altLang="en-US" sz="16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01646" y="2748063"/>
            <a:ext cx="4094927" cy="1799224"/>
            <a:chOff x="1778001" y="2266149"/>
            <a:chExt cx="4094927" cy="17992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1" y="2810476"/>
              <a:ext cx="4094927" cy="1254897"/>
            </a:xfrm>
            <a:prstGeom prst="rect">
              <a:avLst/>
            </a:prstGeom>
          </p:spPr>
        </p:pic>
        <p:sp>
          <p:nvSpPr>
            <p:cNvPr id="10" name="텍스트 개체 틀 2"/>
            <p:cNvSpPr txBox="1">
              <a:spLocks/>
            </p:cNvSpPr>
            <p:nvPr/>
          </p:nvSpPr>
          <p:spPr>
            <a:xfrm>
              <a:off x="3011508" y="2266149"/>
              <a:ext cx="2223329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수식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" name="텍스트 개체 틀 2"/>
          <p:cNvSpPr txBox="1">
            <a:spLocks/>
          </p:cNvSpPr>
          <p:nvPr/>
        </p:nvSpPr>
        <p:spPr>
          <a:xfrm>
            <a:off x="7476725" y="2592290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6586152" y="3974760"/>
            <a:ext cx="5428735" cy="430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갈수 모든 경우의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페로몬 양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)^⍺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*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거리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)^β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의 합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6277233" y="3830595"/>
            <a:ext cx="53999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2"/>
          <p:cNvSpPr txBox="1">
            <a:spLocks/>
          </p:cNvSpPr>
          <p:nvPr/>
        </p:nvSpPr>
        <p:spPr>
          <a:xfrm>
            <a:off x="6586151" y="3334953"/>
            <a:ext cx="5428735" cy="430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에서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y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사이 길의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페로몬 양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)^⍺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*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거리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)^β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09163" y="3726821"/>
            <a:ext cx="287410" cy="158579"/>
            <a:chOff x="5809163" y="3726821"/>
            <a:chExt cx="287410" cy="158579"/>
          </a:xfrm>
        </p:grpSpPr>
        <p:cxnSp>
          <p:nvCxnSpPr>
            <p:cNvPr id="16" name="직선 연결선[R] 15"/>
            <p:cNvCxnSpPr/>
            <p:nvPr/>
          </p:nvCxnSpPr>
          <p:spPr>
            <a:xfrm>
              <a:off x="5809163" y="3726821"/>
              <a:ext cx="28741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/>
            <p:cNvCxnSpPr/>
            <p:nvPr/>
          </p:nvCxnSpPr>
          <p:spPr>
            <a:xfrm>
              <a:off x="5809163" y="3885400"/>
              <a:ext cx="28741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99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720696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sp>
        <p:nvSpPr>
          <p:cNvPr id="35" name="텍스트 개체 틀 2"/>
          <p:cNvSpPr txBox="1">
            <a:spLocks/>
          </p:cNvSpPr>
          <p:nvPr/>
        </p:nvSpPr>
        <p:spPr>
          <a:xfrm>
            <a:off x="2493092" y="1172927"/>
            <a:ext cx="8378279" cy="124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rgbClr val="EC745B"/>
                </a:solidFill>
              </a:rPr>
              <a:t>페로몬 업데이트</a:t>
            </a:r>
            <a:endParaRPr lang="en-US" altLang="ko-KR" sz="2000" b="1" dirty="0" smtClean="0">
              <a:solidFill>
                <a:srgbClr val="EC745B"/>
              </a:solidFill>
            </a:endParaRPr>
          </a:p>
          <a:p>
            <a:pPr marL="0" indent="0">
              <a:buNone/>
            </a:pP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에서 </a:t>
            </a:r>
            <a:r>
              <a:rPr lang="en-US" altLang="ko-KR" sz="1600" b="1" dirty="0">
                <a:latin typeface="Nanum Gothic" charset="-127"/>
                <a:ea typeface="Nanum Gothic" charset="-127"/>
                <a:cs typeface="Nanum Gothic" charset="-127"/>
              </a:rPr>
              <a:t>y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로 가는 길</a:t>
            </a:r>
            <a:endParaRPr lang="en-US" altLang="ko-KR" sz="16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P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는 상수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증발률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16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7476725" y="2592290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5863615" y="3415440"/>
            <a:ext cx="6038334" cy="10465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(1-P)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*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원래 남아있던 호르몬 양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+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     개미가 이 길을 선택한 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횟수 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*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페로몬 분비양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거리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744275" y="2924613"/>
            <a:ext cx="3951290" cy="1346818"/>
            <a:chOff x="2201476" y="2962626"/>
            <a:chExt cx="3951290" cy="1346818"/>
          </a:xfrm>
        </p:grpSpPr>
        <p:sp>
          <p:nvSpPr>
            <p:cNvPr id="10" name="텍스트 개체 틀 2"/>
            <p:cNvSpPr txBox="1">
              <a:spLocks/>
            </p:cNvSpPr>
            <p:nvPr/>
          </p:nvSpPr>
          <p:spPr>
            <a:xfrm>
              <a:off x="3065457" y="2962626"/>
              <a:ext cx="2223329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수식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l="2506" r="6948"/>
            <a:stretch/>
          </p:blipFill>
          <p:spPr>
            <a:xfrm>
              <a:off x="2201476" y="3453453"/>
              <a:ext cx="3951290" cy="855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8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720696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7476725" y="2592290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7692990" y="3589519"/>
            <a:ext cx="179079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* </a:t>
            </a: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=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2493092" y="1172927"/>
            <a:ext cx="8378279" cy="124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rgbClr val="EC745B"/>
                </a:solidFill>
              </a:rPr>
              <a:t>문제</a:t>
            </a:r>
            <a:endParaRPr lang="en-US" altLang="ko-KR" sz="2000" b="1" dirty="0" smtClean="0">
              <a:solidFill>
                <a:srgbClr val="EC745B"/>
              </a:solidFill>
            </a:endParaRPr>
          </a:p>
          <a:p>
            <a:pPr marL="0" indent="0">
              <a:buNone/>
            </a:pP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원래 길의 페로몬의 양이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0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이면 개미가 선택을 하지 않는다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모든 길의 초기 페로몬 양은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0,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 개미가 어떤 길도 선택하지 않는다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001646" y="2748063"/>
            <a:ext cx="4094927" cy="1799224"/>
            <a:chOff x="1778001" y="2266149"/>
            <a:chExt cx="4094927" cy="17992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1" y="2810476"/>
              <a:ext cx="4094927" cy="1254897"/>
            </a:xfrm>
            <a:prstGeom prst="rect">
              <a:avLst/>
            </a:prstGeom>
          </p:spPr>
        </p:pic>
        <p:sp>
          <p:nvSpPr>
            <p:cNvPr id="16" name="텍스트 개체 틀 2"/>
            <p:cNvSpPr txBox="1">
              <a:spLocks/>
            </p:cNvSpPr>
            <p:nvPr/>
          </p:nvSpPr>
          <p:spPr>
            <a:xfrm>
              <a:off x="3011508" y="2266149"/>
              <a:ext cx="2223329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수식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텍스트 상자 1"/>
          <p:cNvSpPr txBox="1"/>
          <p:nvPr/>
        </p:nvSpPr>
        <p:spPr>
          <a:xfrm>
            <a:off x="9700054" y="3083118"/>
            <a:ext cx="16260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900" dirty="0" smtClean="0"/>
              <a:t>😞</a:t>
            </a:r>
            <a:endParaRPr kumimoji="1" lang="ko-KR" altLang="en-US" sz="9900" dirty="0"/>
          </a:p>
        </p:txBody>
      </p:sp>
    </p:spTree>
    <p:extLst>
      <p:ext uri="{BB962C8B-B14F-4D97-AF65-F5344CB8AC3E}">
        <p14:creationId xmlns:p14="http://schemas.microsoft.com/office/powerpoint/2010/main" val="139090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720696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7476725" y="2592290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7692990" y="3589519"/>
            <a:ext cx="179079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* 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=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2493092" y="1172927"/>
            <a:ext cx="8378279" cy="124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rgbClr val="EC745B"/>
                </a:solidFill>
              </a:rPr>
              <a:t>해결법</a:t>
            </a:r>
            <a:endParaRPr lang="en-US" altLang="ko-KR" sz="2000" b="1" dirty="0" smtClean="0">
              <a:solidFill>
                <a:srgbClr val="EC745B"/>
              </a:solidFill>
            </a:endParaRPr>
          </a:p>
          <a:p>
            <a:pPr marL="0" indent="0">
              <a:buNone/>
            </a:pP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모든 길의 초기 페로몬 양을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로 해놓는다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 증발해도 최소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은 남게 만든다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001646" y="2748063"/>
            <a:ext cx="4094927" cy="1799224"/>
            <a:chOff x="1778001" y="2266149"/>
            <a:chExt cx="4094927" cy="17992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1" y="2810476"/>
              <a:ext cx="4094927" cy="1254897"/>
            </a:xfrm>
            <a:prstGeom prst="rect">
              <a:avLst/>
            </a:prstGeom>
          </p:spPr>
        </p:pic>
        <p:sp>
          <p:nvSpPr>
            <p:cNvPr id="16" name="텍스트 개체 틀 2"/>
            <p:cNvSpPr txBox="1">
              <a:spLocks/>
            </p:cNvSpPr>
            <p:nvPr/>
          </p:nvSpPr>
          <p:spPr>
            <a:xfrm>
              <a:off x="3011508" y="2266149"/>
              <a:ext cx="2223329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수식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텍스트 상자 8"/>
          <p:cNvSpPr txBox="1"/>
          <p:nvPr/>
        </p:nvSpPr>
        <p:spPr>
          <a:xfrm>
            <a:off x="9700054" y="3083118"/>
            <a:ext cx="16260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900" dirty="0" smtClean="0"/>
              <a:t>😀</a:t>
            </a:r>
            <a:endParaRPr kumimoji="1" lang="ko-KR" altLang="en-US" sz="9900" dirty="0"/>
          </a:p>
        </p:txBody>
      </p:sp>
    </p:spTree>
    <p:extLst>
      <p:ext uri="{BB962C8B-B14F-4D97-AF65-F5344CB8AC3E}">
        <p14:creationId xmlns:p14="http://schemas.microsoft.com/office/powerpoint/2010/main" val="746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5679301" y="2854441"/>
            <a:ext cx="135568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000" dirty="0" smtClean="0">
                <a:solidFill>
                  <a:srgbClr val="496F74"/>
                </a:solidFill>
              </a:rPr>
              <a:t>시연</a:t>
            </a:r>
            <a:endParaRPr lang="ko-KR" altLang="en-US" sz="4000" dirty="0">
              <a:solidFill>
                <a:srgbClr val="496F7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3919860" y="3750394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3343116" y="395775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1094506" y="3720353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5135114" y="1700638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2619651" y="4512142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5667649" y="4466521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7880703" y="2014163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7840647" y="3720352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4423939" y="5144949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9326422" y="1038042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9757938" y="4634752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2681828" y="2014163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1141071" y="1341747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3725049" y="2073083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6270147" y="3372947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10360436" y="3579314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7190156" y="932470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5746517" y="269873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4119139" y="4840149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957624" y="5033552"/>
            <a:ext cx="1079099" cy="1082795"/>
          </a:xfrm>
          <a:prstGeom prst="rect">
            <a:avLst/>
          </a:prstGeom>
          <a:ln w="15875">
            <a:noFill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3164" r="3164" b="3164"/>
          <a:stretch/>
        </p:blipFill>
        <p:spPr>
          <a:xfrm rot="900000">
            <a:off x="7368125" y="5174736"/>
            <a:ext cx="1079099" cy="1082795"/>
          </a:xfrm>
          <a:prstGeom prst="rect">
            <a:avLst/>
          </a:prstGeom>
          <a:ln w="15875">
            <a:noFill/>
          </a:ln>
        </p:spPr>
      </p:pic>
    </p:spTree>
    <p:extLst>
      <p:ext uri="{BB962C8B-B14F-4D97-AF65-F5344CB8AC3E}">
        <p14:creationId xmlns:p14="http://schemas.microsoft.com/office/powerpoint/2010/main" val="157223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236292" y="3099368"/>
            <a:ext cx="5539306" cy="1809743"/>
          </a:xfrm>
        </p:spPr>
        <p:txBody>
          <a:bodyPr/>
          <a:lstStyle/>
          <a:p>
            <a:r>
              <a:rPr lang="en-US" altLang="ko-KR" sz="7200" dirty="0" smtClean="0">
                <a:solidFill>
                  <a:srgbClr val="496F74"/>
                </a:solidFill>
              </a:rPr>
              <a:t>THANK YOU</a:t>
            </a:r>
            <a:endParaRPr lang="ko-KR" altLang="en-US" sz="7200" dirty="0">
              <a:solidFill>
                <a:srgbClr val="49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3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63D97651-9F09-4B96-A8BE-BCF06120534C}" vid="{32553D14-C644-4D00-8AF9-F760326BB1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497</TotalTime>
  <Words>217</Words>
  <Application>Microsoft Macintosh PowerPoint</Application>
  <PresentationFormat>와이드스크린</PresentationFormat>
  <Paragraphs>47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KoPub돋움체 Medium</vt:lpstr>
      <vt:lpstr>Nanum Gothic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승욱정</cp:lastModifiedBy>
  <cp:revision>74</cp:revision>
  <dcterms:created xsi:type="dcterms:W3CDTF">2015-04-03T04:33:23Z</dcterms:created>
  <dcterms:modified xsi:type="dcterms:W3CDTF">2017-09-10T07:09:02Z</dcterms:modified>
</cp:coreProperties>
</file>